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theme/themeOverride2.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52" r:id="rId1"/>
  </p:sldMasterIdLst>
  <p:notesMasterIdLst>
    <p:notesMasterId r:id="rId18"/>
  </p:notesMasterIdLst>
  <p:sldIdLst>
    <p:sldId id="256" r:id="rId2"/>
    <p:sldId id="270" r:id="rId3"/>
    <p:sldId id="257" r:id="rId4"/>
    <p:sldId id="258" r:id="rId5"/>
    <p:sldId id="259" r:id="rId6"/>
    <p:sldId id="260" r:id="rId7"/>
    <p:sldId id="261" r:id="rId8"/>
    <p:sldId id="262" r:id="rId9"/>
    <p:sldId id="263" r:id="rId10"/>
    <p:sldId id="264" r:id="rId11"/>
    <p:sldId id="265" r:id="rId12"/>
    <p:sldId id="271" r:id="rId13"/>
    <p:sldId id="272" r:id="rId14"/>
    <p:sldId id="267" r:id="rId15"/>
    <p:sldId id="268" r:id="rId16"/>
    <p:sldId id="269" r:id="rId17"/>
  </p:sldIdLst>
  <p:sldSz cx="9144000" cy="5143500" type="screen16x9"/>
  <p:notesSz cx="7010400" cy="9296400"/>
  <p:embeddedFontLst>
    <p:embeddedFont>
      <p:font typeface="Corbel" panose="020B0503020204020204" pitchFamily="34" charset="0"/>
      <p:regular r:id="rId19"/>
      <p:bold r:id="rId20"/>
      <p:italic r:id="rId21"/>
      <p:boldItalic r:id="rId2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A904"/>
    <a:srgbClr val="8B79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73" autoAdjust="0"/>
    <p:restoredTop sz="85212" autoAdjust="0"/>
  </p:normalViewPr>
  <p:slideViewPr>
    <p:cSldViewPr snapToGrid="0">
      <p:cViewPr varScale="1">
        <p:scale>
          <a:sx n="103" d="100"/>
          <a:sy n="103" d="100"/>
        </p:scale>
        <p:origin x="1195"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s>
</file>

<file path=ppt/media/image1.jpg>
</file>

<file path=ppt/media/image2.png>
</file>

<file path=ppt/media/image3.jpg>
</file>

<file path=ppt/media/image4.pn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06400" y="696913"/>
            <a:ext cx="6199188"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01040" y="4415790"/>
            <a:ext cx="5608320" cy="4183380"/>
          </a:xfrm>
          <a:prstGeom prst="rect">
            <a:avLst/>
          </a:prstGeom>
          <a:noFill/>
          <a:ln>
            <a:noFill/>
          </a:ln>
        </p:spPr>
        <p:txBody>
          <a:bodyPr spcFirstLastPara="1" wrap="square" lIns="93162" tIns="93162" rIns="93162" bIns="93162"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r>
              <a:rPr lang="en-US" dirty="0"/>
              <a:t>Riya</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190bc2e481_0_35: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190bc2e481_0_35: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r>
              <a:rPr lang="en-US" dirty="0" err="1"/>
              <a:t>riona</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190bc2e481_0_4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190bc2e481_0_40: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lnSpc>
                <a:spcPct val="115000"/>
              </a:lnSpc>
              <a:buClr>
                <a:schemeClr val="dk1"/>
              </a:buClr>
              <a:buNone/>
            </a:pPr>
            <a:r>
              <a:rPr lang="en" sz="1800" dirty="0">
                <a:solidFill>
                  <a:srgbClr val="595959"/>
                </a:solidFill>
              </a:rPr>
              <a:t>Zoey</a:t>
            </a:r>
          </a:p>
          <a:p>
            <a:pPr marL="0" indent="0">
              <a:lnSpc>
                <a:spcPct val="115000"/>
              </a:lnSpc>
              <a:buClr>
                <a:schemeClr val="dk1"/>
              </a:buClr>
              <a:buNone/>
            </a:pPr>
            <a:endParaRPr lang="en" sz="1800" dirty="0">
              <a:solidFill>
                <a:srgbClr val="595959"/>
              </a:solidFill>
            </a:endParaRPr>
          </a:p>
          <a:p>
            <a:pPr marL="0" indent="0">
              <a:lnSpc>
                <a:spcPct val="115000"/>
              </a:lnSpc>
              <a:buClr>
                <a:schemeClr val="dk1"/>
              </a:buClr>
              <a:buNone/>
            </a:pPr>
            <a:r>
              <a:rPr lang="en" sz="1800" dirty="0">
                <a:solidFill>
                  <a:srgbClr val="595959"/>
                </a:solidFill>
              </a:rPr>
              <a:t>We started with a huge sheet of foam.We used knifes to care the pieces the foam into sail drone shape.  We also made two sail so that one of them can map the eastern hemisphere, and the other can map the western hemisphere. We improved the second one by learning from our mistakes. </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zoey</a:t>
            </a:r>
            <a:endParaRPr lang="en-US" dirty="0"/>
          </a:p>
        </p:txBody>
      </p:sp>
    </p:spTree>
    <p:extLst>
      <p:ext uri="{BB962C8B-B14F-4D97-AF65-F5344CB8AC3E}">
        <p14:creationId xmlns:p14="http://schemas.microsoft.com/office/powerpoint/2010/main" val="20309921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saumya</a:t>
            </a:r>
            <a:endParaRPr lang="en-US" dirty="0"/>
          </a:p>
        </p:txBody>
      </p:sp>
    </p:spTree>
    <p:extLst>
      <p:ext uri="{BB962C8B-B14F-4D97-AF65-F5344CB8AC3E}">
        <p14:creationId xmlns:p14="http://schemas.microsoft.com/office/powerpoint/2010/main" val="4962827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3190bc2e481_0_45: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3190bc2e481_0_45: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r>
              <a:rPr lang="en-US" dirty="0"/>
              <a:t>Saumya</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190bc2e481_0_56: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3190bc2e481_0_56: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r>
              <a:rPr lang="en-US" dirty="0"/>
              <a:t>Saumya</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Saumya</a:t>
            </a:r>
          </a:p>
          <a:p>
            <a:r>
              <a:rPr lang="en-US" dirty="0"/>
              <a:t>Here are some pictures we took during our season that captures some of the fun we had working together in team.</a:t>
            </a:r>
          </a:p>
        </p:txBody>
      </p:sp>
    </p:spTree>
    <p:extLst>
      <p:ext uri="{BB962C8B-B14F-4D97-AF65-F5344CB8AC3E}">
        <p14:creationId xmlns:p14="http://schemas.microsoft.com/office/powerpoint/2010/main" val="131629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r>
              <a:rPr lang="en-US" dirty="0"/>
              <a:t>Riya</a:t>
            </a:r>
          </a:p>
        </p:txBody>
      </p:sp>
    </p:spTree>
    <p:extLst>
      <p:ext uri="{BB962C8B-B14F-4D97-AF65-F5344CB8AC3E}">
        <p14:creationId xmlns:p14="http://schemas.microsoft.com/office/powerpoint/2010/main" val="3313367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190bc2e481_0_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190bc2e481_0_0: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r>
              <a:rPr lang="en" dirty="0"/>
              <a:t>Riya</a:t>
            </a:r>
          </a:p>
          <a:p>
            <a:pPr marL="0" indent="0">
              <a:buNone/>
            </a:pPr>
            <a:r>
              <a:rPr lang="en" dirty="0"/>
              <a:t>80 percent of the ocean is unmapped. </a:t>
            </a:r>
            <a:endParaRPr dirty="0"/>
          </a:p>
          <a:p>
            <a:pPr marL="0" indent="0">
              <a:buNone/>
            </a:pPr>
            <a:r>
              <a:rPr lang="en" dirty="0"/>
              <a:t>Variable temperature changes.</a:t>
            </a:r>
            <a:endParaRPr dirty="0"/>
          </a:p>
          <a:p>
            <a:pPr marL="0" indent="0">
              <a:buNone/>
            </a:pPr>
            <a:r>
              <a:rPr lang="en" dirty="0"/>
              <a:t>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3190bc2e481_0_5: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3190bc2e481_0_5: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r>
              <a:rPr lang="en" sz="2500" dirty="0"/>
              <a:t>Riya</a:t>
            </a:r>
          </a:p>
          <a:p>
            <a:pPr marL="0" indent="0">
              <a:buNone/>
            </a:pPr>
            <a:r>
              <a:rPr lang="en" sz="2500" dirty="0"/>
              <a:t>We Sonar is to find the depth of the ocean.</a:t>
            </a:r>
            <a:endParaRPr sz="2500" dirty="0"/>
          </a:p>
          <a:p>
            <a:pPr marL="0" indent="0">
              <a:buNone/>
            </a:pPr>
            <a:r>
              <a:rPr lang="en" sz="2500" dirty="0"/>
              <a:t>Foam is lightweight and it is durable and easy to float.</a:t>
            </a:r>
            <a:endParaRPr sz="2500" dirty="0"/>
          </a:p>
          <a:p>
            <a:pPr marL="0" indent="0">
              <a:buNone/>
            </a:pPr>
            <a:r>
              <a:rPr lang="en" sz="2500" dirty="0"/>
              <a:t>Red color so it can pop out.</a:t>
            </a:r>
            <a:endParaRPr sz="2500" dirty="0"/>
          </a:p>
          <a:p>
            <a:pPr marL="0" indent="0">
              <a:buNone/>
            </a:pPr>
            <a:r>
              <a:rPr lang="en" sz="2500" dirty="0"/>
              <a:t>Two buddy  drones to share  map the ocean.</a:t>
            </a:r>
            <a:endParaRPr sz="2500" dirty="0"/>
          </a:p>
          <a:p>
            <a:pPr marL="0" indent="0">
              <a:buNone/>
            </a:pPr>
            <a:r>
              <a:rPr lang="en" sz="2500" dirty="0"/>
              <a:t>Solar panel collect solar energy that is less carbon.</a:t>
            </a:r>
            <a:endParaRPr sz="2500" dirty="0"/>
          </a:p>
          <a:p>
            <a:pPr marL="0" indent="0">
              <a:buNone/>
            </a:pPr>
            <a:endParaRPr sz="2500" dirty="0"/>
          </a:p>
          <a:p>
            <a:pPr marL="0" indent="0">
              <a:buNone/>
            </a:pPr>
            <a:r>
              <a:rPr lang="en" sz="2500" dirty="0"/>
              <a:t> </a:t>
            </a:r>
            <a:endParaRPr sz="2500"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190bc2e481_0_1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90bc2e481_0_10: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r>
              <a:rPr lang="en-US" dirty="0" err="1"/>
              <a:t>Shaivi</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190bc2e481_0_15: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190bc2e481_0_15: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r>
              <a:rPr lang="en-US" dirty="0" err="1"/>
              <a:t>Shaivi</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3190bc2e481_0_2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3190bc2e481_0_20: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r>
              <a:rPr lang="en-US" dirty="0"/>
              <a:t>Saanvi</a:t>
            </a:r>
          </a:p>
          <a:p>
            <a:pPr marL="0" indent="0">
              <a:buNone/>
            </a:pPr>
            <a:r>
              <a:rPr lang="en-US" dirty="0"/>
              <a:t>Each team member researched and suggested ideas and we picked following ideas for more analysis.  We started with some rover with extendable arm but then saw problems and limitations with that so we picked sail boat drone as this will have maximum impact and will be easy to implement.</a:t>
            </a:r>
          </a:p>
          <a:p>
            <a:pPr marL="0" indent="0">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190bc2e481_0_25: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190bc2e481_0_25: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r>
              <a:rPr lang="en" dirty="0"/>
              <a:t>Saanvi</a:t>
            </a:r>
          </a:p>
          <a:p>
            <a:pPr marL="0" indent="0">
              <a:buNone/>
            </a:pPr>
            <a:r>
              <a:rPr lang="en" dirty="0"/>
              <a:t>Ocean life has a direct impact on our life, so the more we know about the ocean the better. </a:t>
            </a:r>
          </a:p>
          <a:p>
            <a:pPr marL="0" indent="0">
              <a:buNone/>
            </a:pPr>
            <a:r>
              <a:rPr lang="en" dirty="0"/>
              <a:t> Large part of Oceans are unexplored and our project can help map those unexplored parts and will help us understand ocean problems better</a:t>
            </a:r>
          </a:p>
          <a:p>
            <a:pPr marL="0" indent="0">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3190bc2e481_0_30:notes"/>
          <p:cNvSpPr>
            <a:spLocks noGrp="1" noRot="1" noChangeAspect="1"/>
          </p:cNvSpPr>
          <p:nvPr>
            <p:ph type="sldImg" idx="2"/>
          </p:nvPr>
        </p:nvSpPr>
        <p:spPr>
          <a:xfrm>
            <a:off x="406400" y="696913"/>
            <a:ext cx="61976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3190bc2e481_0_30: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r>
              <a:rPr lang="en-US" dirty="0" err="1"/>
              <a:t>riona</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173355" y="182881"/>
            <a:ext cx="8793480" cy="4783454"/>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32485" y="661782"/>
            <a:ext cx="7475220" cy="2194560"/>
          </a:xfrm>
        </p:spPr>
        <p:txBody>
          <a:bodyPr anchor="b">
            <a:normAutofit/>
          </a:bodyPr>
          <a:lstStyle>
            <a:lvl1pPr algn="ctr">
              <a:lnSpc>
                <a:spcPct val="85000"/>
              </a:lnSpc>
              <a:defRPr sz="54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282148" y="2902226"/>
            <a:ext cx="6575895" cy="1041124"/>
          </a:xfrm>
        </p:spPr>
        <p:txBody>
          <a:bodyPr>
            <a:normAutofit/>
          </a:bodyPr>
          <a:lstStyle>
            <a:lvl1pPr marL="0" indent="0" algn="ctr">
              <a:buNone/>
              <a:defRPr sz="1650">
                <a:solidFill>
                  <a:srgbClr val="FFFFFF"/>
                </a:solidFill>
              </a:defRPr>
            </a:lvl1pPr>
            <a:lvl2pPr marL="342900" indent="0" algn="ctr">
              <a:buNone/>
              <a:defRPr sz="1650"/>
            </a:lvl2pPr>
            <a:lvl3pPr marL="685800" indent="0" algn="ctr">
              <a:buNone/>
              <a:defRPr sz="165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48A87A34-81AB-432B-8DAE-1953F412C126}" type="datetimeFigureOut">
              <a:rPr lang="en-US" smtClean="0"/>
              <a:t>1/8/2025</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pPr marL="0" lvl="0" indent="0" algn="r" rtl="0">
              <a:spcBef>
                <a:spcPts val="0"/>
              </a:spcBef>
              <a:spcAft>
                <a:spcPts val="0"/>
              </a:spcAft>
              <a:buNone/>
            </a:pPr>
            <a:fld id="{00000000-1234-1234-1234-123412341234}" type="slidenum">
              <a:rPr lang="en" smtClean="0"/>
              <a:t>‹#›</a:t>
            </a:fld>
            <a:endParaRPr lang="en"/>
          </a:p>
        </p:txBody>
      </p:sp>
      <p:cxnSp>
        <p:nvCxnSpPr>
          <p:cNvPr id="8" name="Straight Connector 7"/>
          <p:cNvCxnSpPr/>
          <p:nvPr/>
        </p:nvCxnSpPr>
        <p:spPr>
          <a:xfrm>
            <a:off x="1483995" y="2800350"/>
            <a:ext cx="61722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014668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8881440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571500"/>
            <a:ext cx="1743075" cy="40576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7250" y="571500"/>
            <a:ext cx="5572125" cy="40576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1285363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073716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7247231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29818" y="880181"/>
            <a:ext cx="7475220" cy="2194560"/>
          </a:xfrm>
        </p:spPr>
        <p:txBody>
          <a:bodyPr anchor="b">
            <a:noAutofit/>
          </a:bodyPr>
          <a:lstStyle>
            <a:lvl1pPr algn="ctr">
              <a:lnSpc>
                <a:spcPct val="85000"/>
              </a:lnSpc>
              <a:defRPr sz="54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282446" y="3115890"/>
            <a:ext cx="6576822" cy="1022855"/>
          </a:xfrm>
        </p:spPr>
        <p:txBody>
          <a:bodyPr anchor="t">
            <a:normAutofit/>
          </a:bodyPr>
          <a:lstStyle>
            <a:lvl1pPr marL="0" indent="0" algn="ctr">
              <a:buNone/>
              <a:defRPr sz="1650">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7" name="Straight Connector 6"/>
          <p:cNvCxnSpPr/>
          <p:nvPr/>
        </p:nvCxnSpPr>
        <p:spPr>
          <a:xfrm>
            <a:off x="1485900" y="3015306"/>
            <a:ext cx="61722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032000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7250" y="1543049"/>
            <a:ext cx="3566160" cy="30175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00709" y="1543050"/>
            <a:ext cx="3566160" cy="30175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5098786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857250" y="1501133"/>
            <a:ext cx="3566160" cy="58293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57250" y="2041112"/>
            <a:ext cx="3566160" cy="25374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01880" y="1499274"/>
            <a:ext cx="3566160" cy="58293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701880" y="2039492"/>
            <a:ext cx="3566160" cy="25374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4854760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3579793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177133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7250" y="822960"/>
            <a:ext cx="2948940" cy="1303020"/>
          </a:xfrm>
        </p:spPr>
        <p:txBody>
          <a:bodyPr anchor="b">
            <a:noAutofit/>
          </a:bodyPr>
          <a:lstStyle>
            <a:lvl1pPr>
              <a:lnSpc>
                <a:spcPct val="90000"/>
              </a:lnSpc>
              <a:defRPr sz="3000" b="0"/>
            </a:lvl1pPr>
          </a:lstStyle>
          <a:p>
            <a:r>
              <a:rPr lang="en-US"/>
              <a:t>Click to edit Master title style</a:t>
            </a:r>
            <a:endParaRPr lang="en-US" dirty="0"/>
          </a:p>
        </p:txBody>
      </p:sp>
      <p:sp>
        <p:nvSpPr>
          <p:cNvPr id="3" name="Content Placeholder 2"/>
          <p:cNvSpPr>
            <a:spLocks noGrp="1"/>
          </p:cNvSpPr>
          <p:nvPr>
            <p:ph idx="1"/>
          </p:nvPr>
        </p:nvSpPr>
        <p:spPr>
          <a:xfrm>
            <a:off x="4389119" y="822960"/>
            <a:ext cx="3909060" cy="349758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7250" y="2125980"/>
            <a:ext cx="2948940" cy="2263140"/>
          </a:xfrm>
        </p:spPr>
        <p:txBody>
          <a:bodyPr>
            <a:normAutofit/>
          </a:bodyPr>
          <a:lstStyle>
            <a:lvl1pPr marL="0" indent="0">
              <a:lnSpc>
                <a:spcPct val="100000"/>
              </a:lnSpc>
              <a:spcBef>
                <a:spcPts val="75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6354328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7250" y="822960"/>
            <a:ext cx="2948940" cy="1303020"/>
          </a:xfrm>
        </p:spPr>
        <p:txBody>
          <a:bodyPr anchor="b">
            <a:noAutofit/>
          </a:bodyPr>
          <a:lstStyle>
            <a:lvl1pPr>
              <a:lnSpc>
                <a:spcPct val="90000"/>
              </a:lnSpc>
              <a:defRPr sz="3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4059936" y="802385"/>
            <a:ext cx="4574286" cy="3600450"/>
          </a:xfrm>
        </p:spPr>
        <p:txBody>
          <a:bodyPr lIns="274320" tIns="182880" anchor="t">
            <a:normAutofit/>
          </a:bodyPr>
          <a:lstStyle>
            <a:lvl1pPr marL="0" indent="0">
              <a:buNone/>
              <a:defRPr sz="21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57250" y="2125980"/>
            <a:ext cx="2948940" cy="2160270"/>
          </a:xfrm>
        </p:spPr>
        <p:txBody>
          <a:bodyPr>
            <a:normAutofit/>
          </a:bodyPr>
          <a:lstStyle>
            <a:lvl1pPr marL="0" indent="0">
              <a:lnSpc>
                <a:spcPct val="100000"/>
              </a:lnSpc>
              <a:spcBef>
                <a:spcPts val="75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3533182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173355" y="182881"/>
            <a:ext cx="8793480" cy="4783454"/>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57250" y="457200"/>
            <a:ext cx="7406640" cy="101727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7251" y="1543050"/>
            <a:ext cx="7404653" cy="30289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7247" y="4667871"/>
            <a:ext cx="1746806" cy="273844"/>
          </a:xfrm>
          <a:prstGeom prst="rect">
            <a:avLst/>
          </a:prstGeom>
        </p:spPr>
        <p:txBody>
          <a:bodyPr vert="horz" lIns="91440" tIns="45720" rIns="91440" bIns="45720" rtlCol="0" anchor="ctr"/>
          <a:lstStyle>
            <a:lvl1pPr algn="l">
              <a:defRPr sz="900">
                <a:solidFill>
                  <a:schemeClr val="accent1"/>
                </a:solidFill>
              </a:defRPr>
            </a:lvl1pPr>
          </a:lstStyle>
          <a:p>
            <a:fld id="{48A87A34-81AB-432B-8DAE-1953F412C126}" type="datetimeFigureOut">
              <a:rPr lang="en-US" smtClean="0"/>
              <a:pPr/>
              <a:t>1/8/2025</a:t>
            </a:fld>
            <a:endParaRPr lang="en-US" dirty="0"/>
          </a:p>
        </p:txBody>
      </p:sp>
      <p:sp>
        <p:nvSpPr>
          <p:cNvPr id="5" name="Footer Placeholder 4"/>
          <p:cNvSpPr>
            <a:spLocks noGrp="1"/>
          </p:cNvSpPr>
          <p:nvPr>
            <p:ph type="ftr" sz="quarter" idx="3"/>
          </p:nvPr>
        </p:nvSpPr>
        <p:spPr>
          <a:xfrm>
            <a:off x="2961861" y="4667871"/>
            <a:ext cx="3538331" cy="273844"/>
          </a:xfrm>
          <a:prstGeom prst="rect">
            <a:avLst/>
          </a:prstGeom>
        </p:spPr>
        <p:txBody>
          <a:bodyPr vert="horz" lIns="91440" tIns="45720" rIns="91440" bIns="45720" rtlCol="0" anchor="ctr"/>
          <a:lstStyle>
            <a:lvl1pPr algn="ctr">
              <a:defRPr sz="900">
                <a:solidFill>
                  <a:schemeClr val="accent1"/>
                </a:solidFill>
              </a:defRPr>
            </a:lvl1pPr>
          </a:lstStyle>
          <a:p>
            <a:endParaRPr lang="en-US" dirty="0"/>
          </a:p>
        </p:txBody>
      </p:sp>
      <p:sp>
        <p:nvSpPr>
          <p:cNvPr id="6" name="Slide Number Placeholder 5"/>
          <p:cNvSpPr>
            <a:spLocks noGrp="1"/>
          </p:cNvSpPr>
          <p:nvPr>
            <p:ph type="sldNum" sz="quarter" idx="4"/>
          </p:nvPr>
        </p:nvSpPr>
        <p:spPr>
          <a:xfrm>
            <a:off x="6997148" y="4667871"/>
            <a:ext cx="1279663" cy="273844"/>
          </a:xfrm>
          <a:prstGeom prst="rect">
            <a:avLst/>
          </a:prstGeom>
        </p:spPr>
        <p:txBody>
          <a:bodyPr vert="horz" lIns="91440" tIns="45720" rIns="91440" bIns="45720" rtlCol="0" anchor="ctr"/>
          <a:lstStyle>
            <a:lvl1pPr algn="r">
              <a:defRPr sz="900">
                <a:solidFill>
                  <a:schemeClr val="accent1"/>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23686532"/>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 id="2147483864" r:id="rId12"/>
  </p:sldLayoutIdLst>
  <p:hf sldNum="0" hdr="0" ftr="0" dt="0"/>
  <p:txStyles>
    <p:titleStyle>
      <a:lvl1pPr algn="l" defTabSz="685800" rtl="0" eaLnBrk="1" latinLnBrk="0" hangingPunct="1">
        <a:lnSpc>
          <a:spcPct val="90000"/>
        </a:lnSpc>
        <a:spcBef>
          <a:spcPct val="0"/>
        </a:spcBef>
        <a:buNone/>
        <a:defRPr sz="3300" kern="1200">
          <a:solidFill>
            <a:schemeClr val="accent1"/>
          </a:solidFill>
          <a:latin typeface="+mj-lt"/>
          <a:ea typeface="+mj-ea"/>
          <a:cs typeface="+mj-cs"/>
        </a:defRPr>
      </a:lvl1pPr>
    </p:titleStyle>
    <p:bodyStyle>
      <a:lvl1pPr marL="171450" indent="-137160" algn="l" defTabSz="685800" rtl="0" eaLnBrk="1" latinLnBrk="0" hangingPunct="1">
        <a:lnSpc>
          <a:spcPct val="90000"/>
        </a:lnSpc>
        <a:spcBef>
          <a:spcPts val="1050"/>
        </a:spcBef>
        <a:buClr>
          <a:schemeClr val="accent1"/>
        </a:buClr>
        <a:buSzPct val="80000"/>
        <a:buFont typeface="Corbel" pitchFamily="34" charset="0"/>
        <a:buChar char="•"/>
        <a:defRPr sz="1650" kern="1200">
          <a:solidFill>
            <a:schemeClr val="accent1"/>
          </a:solidFill>
          <a:latin typeface="+mn-lt"/>
          <a:ea typeface="+mn-ea"/>
          <a:cs typeface="+mn-cs"/>
        </a:defRPr>
      </a:lvl1pPr>
      <a:lvl2pPr marL="34290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500" kern="1200">
          <a:solidFill>
            <a:schemeClr val="accent1"/>
          </a:solidFill>
          <a:latin typeface="+mn-lt"/>
          <a:ea typeface="+mn-ea"/>
          <a:cs typeface="+mn-cs"/>
        </a:defRPr>
      </a:lvl2pPr>
      <a:lvl3pPr marL="54864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350" kern="1200">
          <a:solidFill>
            <a:schemeClr val="accent1"/>
          </a:solidFill>
          <a:latin typeface="+mn-lt"/>
          <a:ea typeface="+mn-ea"/>
          <a:cs typeface="+mn-cs"/>
        </a:defRPr>
      </a:lvl3pPr>
      <a:lvl4pPr marL="75438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4pPr>
      <a:lvl5pPr marL="96012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5pPr>
      <a:lvl6pPr marL="12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6pPr>
      <a:lvl7pPr marL="1425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7pPr>
      <a:lvl8pPr marL="165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8pPr>
      <a:lvl9pPr marL="1875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forms/d/1jhGQ3ICvP5Os4KXwlF_OgpY5cahKJcuILal9S0E9Olo/edit" TargetMode="External"/><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6.jp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hemeOverride" Target="../theme/themeOverride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hemeOverride" Target="../theme/themeOverride2.xml"/><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Innovation Project</a:t>
            </a:r>
            <a:endParaRPr/>
          </a:p>
        </p:txBody>
      </p:sp>
      <p:sp>
        <p:nvSpPr>
          <p:cNvPr id="55" name="Google Shape;55;p13"/>
          <p:cNvSpPr txBox="1">
            <a:spLocks noGrp="1"/>
          </p:cNvSpPr>
          <p:nvPr>
            <p:ph type="subTitle" idx="1"/>
          </p:nvPr>
        </p:nvSpPr>
        <p:spPr>
          <a:prstGeom prst="rect">
            <a:avLst/>
          </a:prstGeom>
        </p:spPr>
        <p:txBody>
          <a:bodyPr spcFirstLastPara="1" wrap="square" lIns="91425" tIns="91425" rIns="91425" bIns="91425" anchor="t" anchorCtr="0">
            <a:normAutofit fontScale="92500" lnSpcReduction="20000"/>
          </a:bodyPr>
          <a:lstStyle/>
          <a:p>
            <a:pPr marL="0" lvl="0" indent="0" algn="ctr" rtl="0">
              <a:spcBef>
                <a:spcPts val="0"/>
              </a:spcBef>
              <a:spcAft>
                <a:spcPts val="0"/>
              </a:spcAft>
              <a:buNone/>
            </a:pPr>
            <a:r>
              <a:rPr lang="en" dirty="0"/>
              <a:t>Lego League 2024-2025 Session</a:t>
            </a:r>
          </a:p>
          <a:p>
            <a:pPr marL="0" lvl="0" indent="0" algn="ctr" rtl="0">
              <a:spcBef>
                <a:spcPts val="0"/>
              </a:spcBef>
              <a:spcAft>
                <a:spcPts val="0"/>
              </a:spcAft>
              <a:buNone/>
            </a:pPr>
            <a:endParaRPr dirty="0"/>
          </a:p>
          <a:p>
            <a:pPr marL="0" lvl="0" indent="0" algn="ctr" rtl="0">
              <a:spcBef>
                <a:spcPts val="0"/>
              </a:spcBef>
              <a:spcAft>
                <a:spcPts val="0"/>
              </a:spcAft>
              <a:buNone/>
            </a:pPr>
            <a:r>
              <a:rPr lang="en" dirty="0"/>
              <a:t>Theme: Submerged</a:t>
            </a:r>
          </a:p>
          <a:p>
            <a:pPr marL="0" lvl="0" indent="0" algn="ctr" rtl="0">
              <a:spcBef>
                <a:spcPts val="0"/>
              </a:spcBef>
              <a:spcAft>
                <a:spcPts val="0"/>
              </a:spcAft>
              <a:buNone/>
            </a:pPr>
            <a:r>
              <a:rPr lang="en" dirty="0"/>
              <a:t>Team: Rising Stars</a:t>
            </a:r>
          </a:p>
          <a:p>
            <a:pPr marL="0" lvl="0" indent="0" algn="ctr" rtl="0">
              <a:spcBef>
                <a:spcPts val="0"/>
              </a:spcBef>
              <a:spcAft>
                <a:spcPts val="0"/>
              </a:spcAft>
              <a:buNone/>
            </a:pPr>
            <a:r>
              <a:rPr lang="en" dirty="0"/>
              <a:t>Team No : 66782</a:t>
            </a:r>
          </a:p>
          <a:p>
            <a:pPr marL="0" lvl="0" indent="0" algn="ctr" rtl="0">
              <a:spcBef>
                <a:spcPts val="0"/>
              </a:spcBef>
              <a:spcAft>
                <a:spcPts val="0"/>
              </a:spcAft>
              <a:buNone/>
            </a:pPr>
            <a:endParaRPr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1"/>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 Developed</a:t>
            </a:r>
            <a:endParaRPr/>
          </a:p>
        </p:txBody>
      </p:sp>
      <p:sp>
        <p:nvSpPr>
          <p:cNvPr id="105" name="Google Shape;105;p21"/>
          <p:cNvSpPr txBox="1">
            <a:spLocks noGrp="1"/>
          </p:cNvSpPr>
          <p:nvPr>
            <p:ph type="body" idx="1"/>
          </p:nvPr>
        </p:nvSpPr>
        <p:spPr>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sz="2400" dirty="0"/>
              <a:t>We cut a foam sheet and made 17 different pieces</a:t>
            </a:r>
            <a:endParaRPr sz="2400" dirty="0"/>
          </a:p>
          <a:p>
            <a:pPr marL="457200" lvl="0" indent="-342900" algn="l" rtl="0">
              <a:spcBef>
                <a:spcPts val="0"/>
              </a:spcBef>
              <a:spcAft>
                <a:spcPts val="0"/>
              </a:spcAft>
              <a:buSzPts val="1800"/>
              <a:buChar char="●"/>
            </a:pPr>
            <a:r>
              <a:rPr lang="en" sz="2400" dirty="0"/>
              <a:t>We made the base of the saildrone oval shaped so that it could speed through the water with ease</a:t>
            </a:r>
            <a:endParaRPr sz="2400" dirty="0"/>
          </a:p>
          <a:p>
            <a:pPr marL="457200" lvl="0" indent="-342900" algn="l" rtl="0">
              <a:spcBef>
                <a:spcPts val="0"/>
              </a:spcBef>
              <a:spcAft>
                <a:spcPts val="0"/>
              </a:spcAft>
              <a:buSzPts val="1800"/>
              <a:buChar char="●"/>
            </a:pPr>
            <a:r>
              <a:rPr lang="en" sz="2400" dirty="0"/>
              <a:t>We made the sail drone a bright red color so that it could be spotted  from a distance</a:t>
            </a:r>
            <a:endParaRPr sz="2400" dirty="0"/>
          </a:p>
          <a:p>
            <a:pPr marL="457200" lvl="0" indent="-342900" algn="l" rtl="0">
              <a:spcBef>
                <a:spcPts val="0"/>
              </a:spcBef>
              <a:spcAft>
                <a:spcPts val="0"/>
              </a:spcAft>
              <a:buSzPts val="1800"/>
              <a:buChar char="●"/>
            </a:pPr>
            <a:r>
              <a:rPr lang="en" sz="2400" dirty="0"/>
              <a:t>The sonar is on the bottom of the sail drone so that it can map the ocean, if the sonar was on the top it would not map anything because the sky is endless</a:t>
            </a:r>
            <a:endParaRPr sz="2400" dirty="0"/>
          </a:p>
          <a:p>
            <a:pPr marL="457200" lvl="0" indent="-342900" algn="l" rtl="0">
              <a:spcBef>
                <a:spcPts val="0"/>
              </a:spcBef>
              <a:spcAft>
                <a:spcPts val="0"/>
              </a:spcAft>
              <a:buSzPts val="1800"/>
              <a:buChar char="●"/>
            </a:pPr>
            <a:r>
              <a:rPr lang="en" sz="2400" dirty="0"/>
              <a:t>We put the solar panels on the surface of the drone so that it can see and conduct energy from the sun.   </a:t>
            </a:r>
            <a:endParaRPr sz="2400" dirty="0"/>
          </a:p>
          <a:p>
            <a:pPr marL="457200" lvl="0" indent="0" algn="l" rtl="0">
              <a:spcBef>
                <a:spcPts val="1200"/>
              </a:spcBef>
              <a:spcAft>
                <a:spcPts val="1200"/>
              </a:spcAft>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Iterate and Improve</a:t>
            </a:r>
            <a:endParaRPr dirty="0"/>
          </a:p>
        </p:txBody>
      </p:sp>
      <p:sp>
        <p:nvSpPr>
          <p:cNvPr id="111" name="Google Shape;111;p22"/>
          <p:cNvSpPr txBox="1">
            <a:spLocks noGrp="1"/>
          </p:cNvSpPr>
          <p:nvPr>
            <p:ph type="body" idx="1"/>
          </p:nvPr>
        </p:nvSpPr>
        <p:spPr>
          <a:prstGeom prst="rect">
            <a:avLst/>
          </a:prstGeom>
        </p:spPr>
        <p:txBody>
          <a:bodyPr spcFirstLastPara="1" wrap="square" lIns="91425" tIns="91425" rIns="91425" bIns="91425" anchor="t" anchorCtr="0">
            <a:normAutofit fontScale="62500" lnSpcReduction="20000"/>
          </a:bodyPr>
          <a:lstStyle/>
          <a:p>
            <a:pPr marL="285750" indent="-285750">
              <a:lnSpc>
                <a:spcPct val="200000"/>
              </a:lnSpc>
            </a:pPr>
            <a:r>
              <a:rPr lang="en" sz="2600" dirty="0"/>
              <a:t>We started with a drawing on sheet of paper based upon our online research.			</a:t>
            </a:r>
          </a:p>
          <a:p>
            <a:pPr marL="285750" indent="-285750">
              <a:lnSpc>
                <a:spcPct val="200000"/>
              </a:lnSpc>
            </a:pPr>
            <a:r>
              <a:rPr lang="en" sz="2600" dirty="0"/>
              <a:t>We built first model and got some feedback and then created second model			</a:t>
            </a:r>
          </a:p>
          <a:p>
            <a:pPr marL="285750" indent="-285750">
              <a:lnSpc>
                <a:spcPct val="200000"/>
              </a:lnSpc>
            </a:pPr>
            <a:r>
              <a:rPr lang="en" sz="2600" dirty="0"/>
              <a:t>We then built second one with changes,like additional solar panels and stabalizers for balancing</a:t>
            </a:r>
          </a:p>
          <a:p>
            <a:pPr marL="285750" indent="-285750">
              <a:lnSpc>
                <a:spcPct val="200000"/>
              </a:lnSpc>
            </a:pPr>
            <a:r>
              <a:rPr lang="en" sz="2600" dirty="0"/>
              <a:t>We got additional feedback from surveys and made more improvements after our regional competition.</a:t>
            </a:r>
          </a:p>
          <a:p>
            <a:pPr marL="0" indent="0">
              <a:lnSpc>
                <a:spcPct val="200000"/>
              </a:lnSpc>
              <a:buNone/>
            </a:pPr>
            <a:endParaRPr sz="2600" dirty="0"/>
          </a:p>
          <a:p>
            <a:pPr marL="0" lvl="0" indent="0" algn="l" rtl="0">
              <a:spcBef>
                <a:spcPts val="1200"/>
              </a:spcBef>
              <a:spcAft>
                <a:spcPts val="1200"/>
              </a:spcAft>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0F605-AC9A-3BB7-7D38-B8C38FD315FE}"/>
              </a:ext>
            </a:extLst>
          </p:cNvPr>
          <p:cNvSpPr>
            <a:spLocks noGrp="1"/>
          </p:cNvSpPr>
          <p:nvPr>
            <p:ph type="title"/>
          </p:nvPr>
        </p:nvSpPr>
        <p:spPr/>
        <p:txBody>
          <a:bodyPr>
            <a:normAutofit fontScale="90000"/>
          </a:bodyPr>
          <a:lstStyle/>
          <a:p>
            <a:r>
              <a:rPr lang="en-US" dirty="0"/>
              <a:t>Survey feedback for the project</a:t>
            </a:r>
          </a:p>
        </p:txBody>
      </p:sp>
      <p:sp>
        <p:nvSpPr>
          <p:cNvPr id="3" name="Text Placeholder 2">
            <a:extLst>
              <a:ext uri="{FF2B5EF4-FFF2-40B4-BE49-F238E27FC236}">
                <a16:creationId xmlns:a16="http://schemas.microsoft.com/office/drawing/2014/main" id="{8BC6A7D8-951A-9C47-0812-86DDF33B295C}"/>
              </a:ext>
            </a:extLst>
          </p:cNvPr>
          <p:cNvSpPr>
            <a:spLocks noGrp="1"/>
          </p:cNvSpPr>
          <p:nvPr>
            <p:ph type="body" idx="1"/>
          </p:nvPr>
        </p:nvSpPr>
        <p:spPr/>
        <p:txBody>
          <a:bodyPr/>
          <a:lstStyle/>
          <a:p>
            <a:r>
              <a:rPr lang="en-US" dirty="0"/>
              <a:t>We made a </a:t>
            </a:r>
            <a:r>
              <a:rPr lang="en-US" dirty="0">
                <a:hlinkClick r:id="rId3"/>
              </a:rPr>
              <a:t>survey</a:t>
            </a:r>
            <a:r>
              <a:rPr lang="en-US" dirty="0"/>
              <a:t> to get feedback and received 30+ responses to </a:t>
            </a:r>
          </a:p>
          <a:p>
            <a:pPr marL="114300" indent="0">
              <a:buNone/>
            </a:pPr>
            <a:r>
              <a:rPr lang="en-US" dirty="0"/>
              <a:t>	 make our model better.</a:t>
            </a:r>
          </a:p>
          <a:p>
            <a:r>
              <a:rPr lang="en-US" dirty="0"/>
              <a:t>We reached out to the Sail drone company for their expert opinions</a:t>
            </a:r>
          </a:p>
          <a:p>
            <a:pPr marL="114300" indent="0">
              <a:buNone/>
            </a:pPr>
            <a:r>
              <a:rPr lang="en-US" dirty="0"/>
              <a:t> </a:t>
            </a:r>
          </a:p>
          <a:p>
            <a:endParaRPr lang="en-US" dirty="0"/>
          </a:p>
        </p:txBody>
      </p:sp>
      <p:pic>
        <p:nvPicPr>
          <p:cNvPr id="5" name="Picture 4">
            <a:extLst>
              <a:ext uri="{FF2B5EF4-FFF2-40B4-BE49-F238E27FC236}">
                <a16:creationId xmlns:a16="http://schemas.microsoft.com/office/drawing/2014/main" id="{F66C9703-E4BE-DCF0-BCF9-BB77C94AFF5C}"/>
              </a:ext>
            </a:extLst>
          </p:cNvPr>
          <p:cNvPicPr>
            <a:picLocks noChangeAspect="1"/>
          </p:cNvPicPr>
          <p:nvPr/>
        </p:nvPicPr>
        <p:blipFill>
          <a:blip r:embed="rId4"/>
          <a:stretch>
            <a:fillRect/>
          </a:stretch>
        </p:blipFill>
        <p:spPr>
          <a:xfrm>
            <a:off x="7129463" y="185738"/>
            <a:ext cx="1815277" cy="4766342"/>
          </a:xfrm>
          <a:prstGeom prst="rect">
            <a:avLst/>
          </a:prstGeom>
        </p:spPr>
      </p:pic>
      <p:sp>
        <p:nvSpPr>
          <p:cNvPr id="6" name="TextBox 5">
            <a:extLst>
              <a:ext uri="{FF2B5EF4-FFF2-40B4-BE49-F238E27FC236}">
                <a16:creationId xmlns:a16="http://schemas.microsoft.com/office/drawing/2014/main" id="{E2416A0B-E046-A8D4-570F-62A257543C5E}"/>
              </a:ext>
            </a:extLst>
          </p:cNvPr>
          <p:cNvSpPr txBox="1"/>
          <p:nvPr/>
        </p:nvSpPr>
        <p:spPr>
          <a:xfrm>
            <a:off x="4114800" y="2114550"/>
            <a:ext cx="914400" cy="914400"/>
          </a:xfrm>
          <a:prstGeom prst="rect">
            <a:avLst/>
          </a:prstGeom>
          <a:noFill/>
        </p:spPr>
        <p:txBody>
          <a:bodyPr wrap="square" rtlCol="0">
            <a:spAutoFit/>
          </a:bodyPr>
          <a:lstStyle/>
          <a:p>
            <a:endParaRPr lang="en-US" dirty="0"/>
          </a:p>
        </p:txBody>
      </p:sp>
      <p:sp>
        <p:nvSpPr>
          <p:cNvPr id="7" name="TextBox 6">
            <a:extLst>
              <a:ext uri="{FF2B5EF4-FFF2-40B4-BE49-F238E27FC236}">
                <a16:creationId xmlns:a16="http://schemas.microsoft.com/office/drawing/2014/main" id="{5D896F55-F058-1313-E977-1F07368E7B6E}"/>
              </a:ext>
            </a:extLst>
          </p:cNvPr>
          <p:cNvSpPr txBox="1"/>
          <p:nvPr/>
        </p:nvSpPr>
        <p:spPr>
          <a:xfrm>
            <a:off x="311701" y="1939526"/>
            <a:ext cx="6290700" cy="2308324"/>
          </a:xfrm>
          <a:prstGeom prst="rect">
            <a:avLst/>
          </a:prstGeom>
          <a:noFill/>
        </p:spPr>
        <p:txBody>
          <a:bodyPr wrap="square" rtlCol="0">
            <a:spAutoFit/>
          </a:bodyPr>
          <a:lstStyle/>
          <a:p>
            <a:r>
              <a:rPr lang="en-US" dirty="0"/>
              <a:t>      </a:t>
            </a:r>
            <a:r>
              <a:rPr lang="en-US" b="1" dirty="0"/>
              <a:t>Feedback applied</a:t>
            </a:r>
          </a:p>
          <a:p>
            <a:pPr marL="342900" indent="-342900">
              <a:buFont typeface="+mj-lt"/>
              <a:buAutoNum type="arabicPeriod"/>
            </a:pPr>
            <a:r>
              <a:rPr lang="en-US" dirty="0"/>
              <a:t>We added a propeller to power the sail drone when there is no wind or sun</a:t>
            </a:r>
          </a:p>
          <a:p>
            <a:pPr marL="342900" indent="-342900">
              <a:buFont typeface="+mj-lt"/>
              <a:buAutoNum type="arabicPeriod"/>
            </a:pPr>
            <a:r>
              <a:rPr lang="en-US" dirty="0"/>
              <a:t>We added a battery pack to store excess energy for the propeller</a:t>
            </a:r>
          </a:p>
          <a:p>
            <a:pPr marL="342900" indent="-342900">
              <a:buFont typeface="+mj-lt"/>
              <a:buAutoNum type="arabicPeriod"/>
            </a:pPr>
            <a:r>
              <a:rPr lang="en-US" dirty="0">
                <a:highlight>
                  <a:srgbClr val="FFFF00"/>
                </a:highlight>
              </a:rPr>
              <a:t>We also added a GPS  tracker so that if the drone sails off track we can find it</a:t>
            </a:r>
          </a:p>
          <a:p>
            <a:endParaRPr lang="en-US" dirty="0"/>
          </a:p>
        </p:txBody>
      </p:sp>
    </p:spTree>
    <p:extLst>
      <p:ext uri="{BB962C8B-B14F-4D97-AF65-F5344CB8AC3E}">
        <p14:creationId xmlns:p14="http://schemas.microsoft.com/office/powerpoint/2010/main" val="40661114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90B08-BE97-B478-23A9-E3499038EAFC}"/>
              </a:ext>
            </a:extLst>
          </p:cNvPr>
          <p:cNvSpPr>
            <a:spLocks noGrp="1"/>
          </p:cNvSpPr>
          <p:nvPr>
            <p:ph type="title"/>
          </p:nvPr>
        </p:nvSpPr>
        <p:spPr/>
        <p:txBody>
          <a:bodyPr>
            <a:normAutofit fontScale="90000"/>
          </a:bodyPr>
          <a:lstStyle/>
          <a:p>
            <a:r>
              <a:rPr lang="en-US" dirty="0"/>
              <a:t>Feedback summary-GPS Tracker</a:t>
            </a:r>
          </a:p>
        </p:txBody>
      </p:sp>
      <p:sp>
        <p:nvSpPr>
          <p:cNvPr id="3" name="Text Placeholder 2">
            <a:extLst>
              <a:ext uri="{FF2B5EF4-FFF2-40B4-BE49-F238E27FC236}">
                <a16:creationId xmlns:a16="http://schemas.microsoft.com/office/drawing/2014/main" id="{030842CE-7041-96B7-A4DC-5AF6833D62DD}"/>
              </a:ext>
            </a:extLst>
          </p:cNvPr>
          <p:cNvSpPr>
            <a:spLocks noGrp="1"/>
          </p:cNvSpPr>
          <p:nvPr>
            <p:ph type="body" idx="1"/>
          </p:nvPr>
        </p:nvSpPr>
        <p:spPr>
          <a:xfrm>
            <a:off x="133532" y="1122737"/>
            <a:ext cx="3651713" cy="3813535"/>
          </a:xfrm>
        </p:spPr>
        <p:txBody>
          <a:bodyPr>
            <a:normAutofit/>
          </a:bodyPr>
          <a:lstStyle/>
          <a:p>
            <a:pPr marL="114300" indent="0">
              <a:buNone/>
            </a:pPr>
            <a:endParaRPr lang="en-US" sz="2000" dirty="0">
              <a:solidFill>
                <a:schemeClr val="tx1"/>
              </a:solidFill>
            </a:endParaRPr>
          </a:p>
          <a:p>
            <a:r>
              <a:rPr lang="en-US" sz="2000" dirty="0">
                <a:solidFill>
                  <a:schemeClr val="tx1"/>
                </a:solidFill>
              </a:rPr>
              <a:t>Finding it when it get lost </a:t>
            </a:r>
          </a:p>
          <a:p>
            <a:endParaRPr lang="en-US" sz="2000" dirty="0">
              <a:solidFill>
                <a:schemeClr val="tx1"/>
              </a:solidFill>
            </a:endParaRPr>
          </a:p>
          <a:p>
            <a:r>
              <a:rPr lang="en-US" sz="2000" dirty="0">
                <a:solidFill>
                  <a:schemeClr val="tx1"/>
                </a:solidFill>
              </a:rPr>
              <a:t>Phone tracking whenever you want.</a:t>
            </a:r>
          </a:p>
          <a:p>
            <a:endParaRPr lang="en-US" sz="2000" dirty="0">
              <a:solidFill>
                <a:schemeClr val="tx1"/>
              </a:solidFill>
            </a:endParaRPr>
          </a:p>
          <a:p>
            <a:r>
              <a:rPr lang="en-US" sz="2000" dirty="0">
                <a:solidFill>
                  <a:schemeClr val="tx1"/>
                </a:solidFill>
              </a:rPr>
              <a:t>Collecting important data of the sailboat drones route. </a:t>
            </a:r>
          </a:p>
        </p:txBody>
      </p:sp>
      <p:pic>
        <p:nvPicPr>
          <p:cNvPr id="5" name="Picture 4">
            <a:extLst>
              <a:ext uri="{FF2B5EF4-FFF2-40B4-BE49-F238E27FC236}">
                <a16:creationId xmlns:a16="http://schemas.microsoft.com/office/drawing/2014/main" id="{FD1BC96B-849E-A66B-D40D-CEB6D47A6BB1}"/>
              </a:ext>
            </a:extLst>
          </p:cNvPr>
          <p:cNvPicPr>
            <a:picLocks noChangeAspect="1"/>
          </p:cNvPicPr>
          <p:nvPr/>
        </p:nvPicPr>
        <p:blipFill>
          <a:blip r:embed="rId3"/>
          <a:stretch>
            <a:fillRect/>
          </a:stretch>
        </p:blipFill>
        <p:spPr>
          <a:xfrm>
            <a:off x="6527307" y="1125863"/>
            <a:ext cx="2318950" cy="3416400"/>
          </a:xfrm>
          <a:prstGeom prst="rect">
            <a:avLst/>
          </a:prstGeom>
        </p:spPr>
      </p:pic>
      <p:sp>
        <p:nvSpPr>
          <p:cNvPr id="6" name="Oval 5">
            <a:extLst>
              <a:ext uri="{FF2B5EF4-FFF2-40B4-BE49-F238E27FC236}">
                <a16:creationId xmlns:a16="http://schemas.microsoft.com/office/drawing/2014/main" id="{5E101ACF-9343-F28D-7CE2-B41A661A4973}"/>
              </a:ext>
            </a:extLst>
          </p:cNvPr>
          <p:cNvSpPr/>
          <p:nvPr/>
        </p:nvSpPr>
        <p:spPr>
          <a:xfrm>
            <a:off x="7672825" y="3703712"/>
            <a:ext cx="981307" cy="1152475"/>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E80DDA74-21BD-10E9-0FDF-2BF4F3272933}"/>
              </a:ext>
            </a:extLst>
          </p:cNvPr>
          <p:cNvSpPr/>
          <p:nvPr/>
        </p:nvSpPr>
        <p:spPr>
          <a:xfrm>
            <a:off x="7850993" y="3873190"/>
            <a:ext cx="356305" cy="215590"/>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9" name="Oval 8">
            <a:extLst>
              <a:ext uri="{FF2B5EF4-FFF2-40B4-BE49-F238E27FC236}">
                <a16:creationId xmlns:a16="http://schemas.microsoft.com/office/drawing/2014/main" id="{4AFFE36A-3B37-0846-B33F-064AA75201F8}"/>
              </a:ext>
            </a:extLst>
          </p:cNvPr>
          <p:cNvSpPr/>
          <p:nvPr/>
        </p:nvSpPr>
        <p:spPr>
          <a:xfrm>
            <a:off x="7441456" y="3006520"/>
            <a:ext cx="490653" cy="41631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BB1BFAA-04FD-BE77-BCB6-C432A592B193}"/>
              </a:ext>
            </a:extLst>
          </p:cNvPr>
          <p:cNvSpPr/>
          <p:nvPr/>
        </p:nvSpPr>
        <p:spPr>
          <a:xfrm>
            <a:off x="7737020" y="2883857"/>
            <a:ext cx="356305" cy="215590"/>
          </a:xfrm>
          <a:prstGeom prst="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2" name="Oval 11">
            <a:extLst>
              <a:ext uri="{FF2B5EF4-FFF2-40B4-BE49-F238E27FC236}">
                <a16:creationId xmlns:a16="http://schemas.microsoft.com/office/drawing/2014/main" id="{C3DB0FD5-BF5B-3641-7AAC-ADBCB35B6ADF}"/>
              </a:ext>
            </a:extLst>
          </p:cNvPr>
          <p:cNvSpPr/>
          <p:nvPr/>
        </p:nvSpPr>
        <p:spPr>
          <a:xfrm>
            <a:off x="6909918" y="3084579"/>
            <a:ext cx="490653" cy="41631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85793EE-0999-3E60-46EB-E0407AEF2CE6}"/>
              </a:ext>
            </a:extLst>
          </p:cNvPr>
          <p:cNvSpPr/>
          <p:nvPr/>
        </p:nvSpPr>
        <p:spPr>
          <a:xfrm>
            <a:off x="6570549" y="3081454"/>
            <a:ext cx="356305" cy="323979"/>
          </a:xfrm>
          <a:prstGeom prst="rect">
            <a:avLst/>
          </a:prstGeom>
          <a:solidFill>
            <a:srgbClr val="C4A90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18" name="Picture 17">
            <a:extLst>
              <a:ext uri="{FF2B5EF4-FFF2-40B4-BE49-F238E27FC236}">
                <a16:creationId xmlns:a16="http://schemas.microsoft.com/office/drawing/2014/main" id="{A06DA17B-4AF8-95BA-30E5-CC745A0162A1}"/>
              </a:ext>
            </a:extLst>
          </p:cNvPr>
          <p:cNvPicPr>
            <a:picLocks noChangeAspect="1"/>
          </p:cNvPicPr>
          <p:nvPr/>
        </p:nvPicPr>
        <p:blipFill>
          <a:blip r:embed="rId4"/>
          <a:stretch>
            <a:fillRect/>
          </a:stretch>
        </p:blipFill>
        <p:spPr>
          <a:xfrm>
            <a:off x="3820802" y="1122738"/>
            <a:ext cx="2706156" cy="3416400"/>
          </a:xfrm>
          <a:prstGeom prst="rect">
            <a:avLst/>
          </a:prstGeom>
        </p:spPr>
      </p:pic>
    </p:spTree>
    <p:extLst>
      <p:ext uri="{BB962C8B-B14F-4D97-AF65-F5344CB8AC3E}">
        <p14:creationId xmlns:p14="http://schemas.microsoft.com/office/powerpoint/2010/main" val="11188671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4"/>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Real Life impact and Future uses</a:t>
            </a:r>
            <a:endParaRPr/>
          </a:p>
        </p:txBody>
      </p:sp>
      <p:sp>
        <p:nvSpPr>
          <p:cNvPr id="123" name="Google Shape;123;p24"/>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800" dirty="0"/>
              <a:t>Sail boat  Drones Collect Data.  </a:t>
            </a:r>
            <a:endParaRPr sz="2800" dirty="0"/>
          </a:p>
          <a:p>
            <a:pPr marL="457200" lvl="0" indent="-342900" algn="l" rtl="0">
              <a:spcBef>
                <a:spcPts val="0"/>
              </a:spcBef>
              <a:spcAft>
                <a:spcPts val="0"/>
              </a:spcAft>
              <a:buSzPts val="1800"/>
              <a:buChar char="●"/>
            </a:pPr>
            <a:r>
              <a:rPr lang="en" sz="2800" dirty="0"/>
              <a:t>Sail Drones help with alerting people when Natural Disasters occur.</a:t>
            </a:r>
            <a:endParaRPr sz="2800" dirty="0"/>
          </a:p>
          <a:p>
            <a:pPr marL="457200" lvl="0" indent="-342900" algn="l" rtl="0">
              <a:spcBef>
                <a:spcPts val="0"/>
              </a:spcBef>
              <a:spcAft>
                <a:spcPts val="0"/>
              </a:spcAft>
              <a:buSzPts val="1800"/>
              <a:buChar char="●"/>
            </a:pPr>
            <a:r>
              <a:rPr lang="en" sz="2800" dirty="0"/>
              <a:t>Sail Drones are environmentally friendly because they have solar panels attached. </a:t>
            </a:r>
            <a:endParaRPr sz="2800" dirty="0"/>
          </a:p>
          <a:p>
            <a:pPr marL="457200" lvl="0" indent="-342900" algn="l" rtl="0">
              <a:spcBef>
                <a:spcPts val="0"/>
              </a:spcBef>
              <a:spcAft>
                <a:spcPts val="0"/>
              </a:spcAft>
              <a:buSzPts val="1800"/>
              <a:buChar char="●"/>
            </a:pPr>
            <a:r>
              <a:rPr lang="en" sz="2800" dirty="0"/>
              <a:t>Sail Drones can do their job 24/7 because they get their energy from the sun.</a:t>
            </a:r>
            <a:endParaRPr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Enjoy the Journey</a:t>
            </a:r>
            <a:endParaRPr/>
          </a:p>
        </p:txBody>
      </p:sp>
      <p:sp>
        <p:nvSpPr>
          <p:cNvPr id="129" name="Google Shape;129;p25"/>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34327" algn="l" rtl="0">
              <a:spcBef>
                <a:spcPts val="0"/>
              </a:spcBef>
              <a:spcAft>
                <a:spcPts val="0"/>
              </a:spcAft>
              <a:buSzPct val="120000"/>
              <a:buChar char="●"/>
            </a:pPr>
            <a:r>
              <a:rPr lang="en-US" sz="2400" dirty="0"/>
              <a:t>We worked together as a team.</a:t>
            </a:r>
          </a:p>
          <a:p>
            <a:pPr marL="457200" lvl="0" indent="-334327" algn="l" rtl="0">
              <a:spcBef>
                <a:spcPts val="0"/>
              </a:spcBef>
              <a:spcAft>
                <a:spcPts val="0"/>
              </a:spcAft>
              <a:buSzPct val="120000"/>
              <a:buChar char="●"/>
            </a:pPr>
            <a:r>
              <a:rPr lang="en-US" sz="2400" dirty="0"/>
              <a:t>We solved real world problems and had lot of fun.</a:t>
            </a:r>
          </a:p>
          <a:p>
            <a:pPr marL="457200" lvl="0" indent="-334327" algn="l" rtl="0">
              <a:spcBef>
                <a:spcPts val="0"/>
              </a:spcBef>
              <a:spcAft>
                <a:spcPts val="0"/>
              </a:spcAft>
              <a:buSzPct val="120000"/>
              <a:buChar char="●"/>
            </a:pPr>
            <a:r>
              <a:rPr lang="en-US" sz="2400" dirty="0"/>
              <a:t>We discovered new ways to find a solution when we were struck by sharing ideas.</a:t>
            </a:r>
          </a:p>
          <a:p>
            <a:pPr marL="457200" lvl="0" indent="-334327" algn="l" rtl="0">
              <a:spcBef>
                <a:spcPts val="0"/>
              </a:spcBef>
              <a:spcAft>
                <a:spcPts val="0"/>
              </a:spcAft>
              <a:buSzPct val="120000"/>
              <a:buChar char="●"/>
            </a:pPr>
            <a:r>
              <a:rPr lang="en-US" sz="2400" dirty="0"/>
              <a:t>We had so much fun putting together our model and coloring it together.</a:t>
            </a:r>
          </a:p>
          <a:p>
            <a:pPr marL="457200" lvl="0" indent="-334327" algn="l" rtl="0">
              <a:spcBef>
                <a:spcPts val="0"/>
              </a:spcBef>
              <a:spcAft>
                <a:spcPts val="0"/>
              </a:spcAft>
              <a:buSzPct val="120000"/>
              <a:buChar char="●"/>
            </a:pPr>
            <a:r>
              <a:rPr lang="en-US" sz="2400" dirty="0"/>
              <a:t>We went on a field trip and had so much fun in the USS Cod submarine.</a:t>
            </a:r>
            <a:endParaRPr sz="2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721FEF-F397-A73A-6C4D-BD3CB8135A84}"/>
              </a:ext>
            </a:extLst>
          </p:cNvPr>
          <p:cNvPicPr>
            <a:picLocks noChangeAspect="1"/>
          </p:cNvPicPr>
          <p:nvPr/>
        </p:nvPicPr>
        <p:blipFill>
          <a:blip r:embed="rId3"/>
          <a:stretch>
            <a:fillRect/>
          </a:stretch>
        </p:blipFill>
        <p:spPr>
          <a:xfrm>
            <a:off x="2095253" y="385948"/>
            <a:ext cx="4520045" cy="4520045"/>
          </a:xfrm>
          <a:prstGeom prst="rect">
            <a:avLst/>
          </a:prstGeom>
        </p:spPr>
      </p:pic>
    </p:spTree>
    <p:extLst>
      <p:ext uri="{BB962C8B-B14F-4D97-AF65-F5344CB8AC3E}">
        <p14:creationId xmlns:p14="http://schemas.microsoft.com/office/powerpoint/2010/main" val="34050717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65;p14">
            <a:extLst>
              <a:ext uri="{FF2B5EF4-FFF2-40B4-BE49-F238E27FC236}">
                <a16:creationId xmlns:a16="http://schemas.microsoft.com/office/drawing/2014/main" id="{B068F2FC-9C07-2A2B-6585-B78CEEE2385F}"/>
              </a:ext>
            </a:extLst>
          </p:cNvPr>
          <p:cNvSpPr txBox="1">
            <a:spLocks noGrp="1"/>
          </p:cNvSpPr>
          <p:nvPr>
            <p:ph type="title"/>
          </p:nvPr>
        </p:nvSpPr>
        <p:spPr>
          <a:xfrm>
            <a:off x="311700" y="391350"/>
            <a:ext cx="8520600" cy="626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Team Members</a:t>
            </a:r>
            <a:endParaRPr dirty="0"/>
          </a:p>
        </p:txBody>
      </p:sp>
      <p:sp>
        <p:nvSpPr>
          <p:cNvPr id="7" name="Google Shape;66;p14">
            <a:extLst>
              <a:ext uri="{FF2B5EF4-FFF2-40B4-BE49-F238E27FC236}">
                <a16:creationId xmlns:a16="http://schemas.microsoft.com/office/drawing/2014/main" id="{750CE39B-8290-45C2-41FA-42299883BBDE}"/>
              </a:ext>
            </a:extLst>
          </p:cNvPr>
          <p:cNvSpPr txBox="1">
            <a:spLocks/>
          </p:cNvSpPr>
          <p:nvPr/>
        </p:nvSpPr>
        <p:spPr>
          <a:xfrm>
            <a:off x="390078" y="1126348"/>
            <a:ext cx="8520600" cy="3416400"/>
          </a:xfrm>
          <a:prstGeom prst="rect">
            <a:avLst/>
          </a:prstGeom>
        </p:spPr>
        <p:txBody>
          <a:bodyPr spcFirstLastPara="1" vert="horz" wrap="square" lIns="91425" tIns="91425" rIns="91425" bIns="91425" rtlCol="0" anchor="t" anchorCtr="0">
            <a:normAutofit/>
          </a:bodyPr>
          <a:lstStyle>
            <a:lvl1pPr marL="171450" indent="-137160" algn="l" defTabSz="685800" rtl="0" eaLnBrk="1" latinLnBrk="0" hangingPunct="1">
              <a:lnSpc>
                <a:spcPct val="90000"/>
              </a:lnSpc>
              <a:spcBef>
                <a:spcPts val="1050"/>
              </a:spcBef>
              <a:buClr>
                <a:schemeClr val="accent1"/>
              </a:buClr>
              <a:buSzPct val="80000"/>
              <a:buFont typeface="Corbel" pitchFamily="34" charset="0"/>
              <a:buChar char="•"/>
              <a:defRPr sz="1650" kern="1200">
                <a:solidFill>
                  <a:schemeClr val="accent1"/>
                </a:solidFill>
                <a:latin typeface="+mn-lt"/>
                <a:ea typeface="+mn-ea"/>
                <a:cs typeface="+mn-cs"/>
              </a:defRPr>
            </a:lvl1pPr>
            <a:lvl2pPr marL="34290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500" kern="1200">
                <a:solidFill>
                  <a:schemeClr val="accent1"/>
                </a:solidFill>
                <a:latin typeface="+mn-lt"/>
                <a:ea typeface="+mn-ea"/>
                <a:cs typeface="+mn-cs"/>
              </a:defRPr>
            </a:lvl2pPr>
            <a:lvl3pPr marL="54864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350" kern="1200">
                <a:solidFill>
                  <a:schemeClr val="accent1"/>
                </a:solidFill>
                <a:latin typeface="+mn-lt"/>
                <a:ea typeface="+mn-ea"/>
                <a:cs typeface="+mn-cs"/>
              </a:defRPr>
            </a:lvl3pPr>
            <a:lvl4pPr marL="75438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4pPr>
            <a:lvl5pPr marL="96012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5pPr>
            <a:lvl6pPr marL="12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6pPr>
            <a:lvl7pPr marL="1425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7pPr>
            <a:lvl8pPr marL="165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8pPr>
            <a:lvl9pPr marL="1875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9pPr>
          </a:lstStyle>
          <a:p>
            <a:pPr marL="0" indent="0">
              <a:lnSpc>
                <a:spcPct val="100000"/>
              </a:lnSpc>
              <a:spcBef>
                <a:spcPts val="0"/>
              </a:spcBef>
              <a:buFont typeface="Corbel" pitchFamily="34" charset="0"/>
              <a:buNone/>
            </a:pPr>
            <a:r>
              <a:rPr lang="en-US" sz="2800" b="1" dirty="0"/>
              <a:t>Name				 	Age</a:t>
            </a:r>
          </a:p>
          <a:p>
            <a:pPr marL="0" indent="0">
              <a:lnSpc>
                <a:spcPct val="100000"/>
              </a:lnSpc>
              <a:spcBef>
                <a:spcPts val="0"/>
              </a:spcBef>
              <a:buNone/>
            </a:pPr>
            <a:r>
              <a:rPr lang="en-US" sz="2800" dirty="0"/>
              <a:t>Riya Patil			        	11</a:t>
            </a:r>
          </a:p>
          <a:p>
            <a:pPr marL="0" indent="0">
              <a:lnSpc>
                <a:spcPct val="100000"/>
              </a:lnSpc>
              <a:spcBef>
                <a:spcPts val="0"/>
              </a:spcBef>
              <a:buFont typeface="Corbel" pitchFamily="34" charset="0"/>
              <a:buNone/>
            </a:pPr>
            <a:r>
              <a:rPr lang="en-US" sz="2800" dirty="0" err="1"/>
              <a:t>Shaivi</a:t>
            </a:r>
            <a:r>
              <a:rPr lang="en-US" sz="2800" dirty="0"/>
              <a:t> Aggarwal   	 		10</a:t>
            </a:r>
          </a:p>
          <a:p>
            <a:pPr marL="0" indent="0">
              <a:lnSpc>
                <a:spcPct val="100000"/>
              </a:lnSpc>
              <a:spcBef>
                <a:spcPts val="0"/>
              </a:spcBef>
              <a:buNone/>
            </a:pPr>
            <a:r>
              <a:rPr lang="en-US" sz="2800" dirty="0"/>
              <a:t>Saanvi Loomba		 	10</a:t>
            </a:r>
          </a:p>
          <a:p>
            <a:pPr marL="0" indent="0">
              <a:lnSpc>
                <a:spcPct val="100000"/>
              </a:lnSpc>
              <a:spcBef>
                <a:spcPts val="0"/>
              </a:spcBef>
              <a:buFont typeface="Corbel" pitchFamily="34" charset="0"/>
              <a:buNone/>
            </a:pPr>
            <a:r>
              <a:rPr lang="en-US" sz="2800" dirty="0" err="1"/>
              <a:t>Riona</a:t>
            </a:r>
            <a:r>
              <a:rPr lang="en-US" sz="2800" dirty="0"/>
              <a:t> Panda		 	           9</a:t>
            </a:r>
          </a:p>
          <a:p>
            <a:pPr marL="0" indent="0">
              <a:lnSpc>
                <a:spcPct val="100000"/>
              </a:lnSpc>
              <a:spcBef>
                <a:spcPts val="0"/>
              </a:spcBef>
              <a:buNone/>
            </a:pPr>
            <a:r>
              <a:rPr lang="en-US" sz="2800" dirty="0"/>
              <a:t>Zoey  Jain			    	10</a:t>
            </a:r>
          </a:p>
          <a:p>
            <a:pPr marL="0" indent="0">
              <a:lnSpc>
                <a:spcPct val="100000"/>
              </a:lnSpc>
              <a:spcBef>
                <a:spcPts val="0"/>
              </a:spcBef>
              <a:buFont typeface="Corbel" pitchFamily="34" charset="0"/>
              <a:buNone/>
            </a:pPr>
            <a:r>
              <a:rPr lang="en-US" sz="2800" dirty="0"/>
              <a:t>Saumya Loomba	 		10</a:t>
            </a:r>
          </a:p>
          <a:p>
            <a:pPr marL="0" indent="0">
              <a:lnSpc>
                <a:spcPct val="100000"/>
              </a:lnSpc>
              <a:spcBef>
                <a:spcPts val="0"/>
              </a:spcBef>
              <a:buFont typeface="Corbel" pitchFamily="34" charset="0"/>
              <a:buNone/>
            </a:pPr>
            <a:endParaRPr lang="en-US" sz="2800" dirty="0"/>
          </a:p>
          <a:p>
            <a:pPr marL="0" indent="0">
              <a:lnSpc>
                <a:spcPct val="100000"/>
              </a:lnSpc>
              <a:spcBef>
                <a:spcPts val="0"/>
              </a:spcBef>
              <a:buFont typeface="Corbel" pitchFamily="34" charset="0"/>
              <a:buNone/>
            </a:pPr>
            <a:endParaRPr lang="en-US" sz="2800" b="1" dirty="0"/>
          </a:p>
          <a:p>
            <a:pPr marL="0" indent="0">
              <a:spcBef>
                <a:spcPts val="0"/>
              </a:spcBef>
              <a:spcAft>
                <a:spcPts val="1200"/>
              </a:spcAft>
              <a:buFont typeface="Corbel" pitchFamily="34" charset="0"/>
              <a:buNone/>
            </a:pPr>
            <a:endParaRPr lang="en-US" dirty="0"/>
          </a:p>
        </p:txBody>
      </p:sp>
    </p:spTree>
    <p:extLst>
      <p:ext uri="{BB962C8B-B14F-4D97-AF65-F5344CB8AC3E}">
        <p14:creationId xmlns:p14="http://schemas.microsoft.com/office/powerpoint/2010/main" val="371250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Current Challenges</a:t>
            </a:r>
            <a:endParaRPr dirty="0"/>
          </a:p>
        </p:txBody>
      </p:sp>
      <p:sp>
        <p:nvSpPr>
          <p:cNvPr id="61" name="Google Shape;61;p14"/>
          <p:cNvSpPr txBox="1">
            <a:spLocks noGrp="1"/>
          </p:cNvSpPr>
          <p:nvPr>
            <p:ph type="body" idx="1"/>
          </p:nvPr>
        </p:nvSpPr>
        <p:spPr>
          <a:prstGeom prst="rect">
            <a:avLst/>
          </a:prstGeom>
        </p:spPr>
        <p:txBody>
          <a:bodyPr spcFirstLastPara="1" wrap="square" lIns="91425" tIns="91425" rIns="91425" bIns="91425" anchor="t" anchorCtr="0">
            <a:normAutofit fontScale="92500" lnSpcReduction="10000"/>
          </a:bodyPr>
          <a:lstStyle/>
          <a:p>
            <a:pPr marL="0" indent="0">
              <a:buSzPts val="2800"/>
              <a:buNone/>
            </a:pPr>
            <a:r>
              <a:rPr lang="en" sz="3000" dirty="0">
                <a:latin typeface="+mj-lt"/>
                <a:ea typeface="+mj-ea"/>
                <a:cs typeface="+mj-cs"/>
              </a:rPr>
              <a:t>The ocean has a lot of problems:</a:t>
            </a:r>
            <a:endParaRPr sz="3000" dirty="0">
              <a:latin typeface="+mj-lt"/>
              <a:ea typeface="+mj-ea"/>
              <a:cs typeface="+mj-cs"/>
            </a:endParaRPr>
          </a:p>
          <a:p>
            <a:pPr marL="285750" indent="-285750"/>
            <a:r>
              <a:rPr lang="en" sz="3600" dirty="0"/>
              <a:t>Trash, pollution, excessive drilling .</a:t>
            </a:r>
          </a:p>
          <a:p>
            <a:pPr marL="285750" indent="-285750"/>
            <a:r>
              <a:rPr lang="en" sz="3600" dirty="0"/>
              <a:t>Rise in sea temperature  and Carbon dioxide pollution etc. only 20% of the Ocean surface is mapped</a:t>
            </a:r>
          </a:p>
          <a:p>
            <a:pPr marL="285750" indent="-285750"/>
            <a:r>
              <a:rPr lang="en" sz="3600" b="1" dirty="0"/>
              <a:t>We decided to work on a solution to map remaining 80% of ocean to address ocean issues in the unmapped area of the ocean.    </a:t>
            </a:r>
            <a:r>
              <a:rPr lang="en" sz="3600" dirty="0"/>
              <a:t>                              </a:t>
            </a:r>
            <a:endParaRPr sz="3600" dirty="0"/>
          </a:p>
        </p:txBody>
      </p:sp>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Solution: Mapping the ocean</a:t>
            </a:r>
            <a:endParaRPr dirty="0"/>
          </a:p>
        </p:txBody>
      </p:sp>
      <p:sp>
        <p:nvSpPr>
          <p:cNvPr id="67" name="Google Shape;67;p15"/>
          <p:cNvSpPr txBox="1">
            <a:spLocks noGrp="1"/>
          </p:cNvSpPr>
          <p:nvPr>
            <p:ph type="body" idx="1"/>
          </p:nvPr>
        </p:nvSpPr>
        <p:spPr>
          <a:xfrm>
            <a:off x="311700" y="1152475"/>
            <a:ext cx="6278100" cy="3416400"/>
          </a:xfrm>
          <a:prstGeom prst="rect">
            <a:avLst/>
          </a:prstGeom>
        </p:spPr>
        <p:txBody>
          <a:bodyPr spcFirstLastPara="1" wrap="square" lIns="91425" tIns="91425" rIns="91425" bIns="91425" anchor="t" anchorCtr="0">
            <a:normAutofit/>
          </a:bodyPr>
          <a:lstStyle/>
          <a:p>
            <a:pPr marL="285750" indent="-285750">
              <a:spcBef>
                <a:spcPts val="1200"/>
              </a:spcBef>
            </a:pPr>
            <a:r>
              <a:rPr lang="en" sz="2400" dirty="0"/>
              <a:t>We created </a:t>
            </a:r>
            <a:r>
              <a:rPr lang="en" sz="2400"/>
              <a:t>sail boat drones </a:t>
            </a:r>
            <a:r>
              <a:rPr lang="en" sz="2400" dirty="0"/>
              <a:t>to map the ocean</a:t>
            </a:r>
            <a:endParaRPr sz="2400" dirty="0"/>
          </a:p>
          <a:p>
            <a:pPr marL="285750" indent="-285750">
              <a:spcBef>
                <a:spcPts val="1200"/>
              </a:spcBef>
            </a:pPr>
            <a:r>
              <a:rPr lang="en" sz="2400" dirty="0"/>
              <a:t>We use sonar to find the depth of the ocean.</a:t>
            </a:r>
            <a:endParaRPr sz="2400" dirty="0"/>
          </a:p>
          <a:p>
            <a:pPr marL="285750" indent="-285750">
              <a:spcBef>
                <a:spcPts val="1200"/>
              </a:spcBef>
            </a:pPr>
            <a:r>
              <a:rPr lang="en" sz="2400" dirty="0"/>
              <a:t>We put solar panels on the drone to capture sun light to create electricity for the drone  </a:t>
            </a:r>
            <a:endParaRPr sz="2400" dirty="0"/>
          </a:p>
          <a:p>
            <a:pPr marL="0" lvl="0" indent="0" algn="l" rtl="0">
              <a:spcBef>
                <a:spcPts val="1200"/>
              </a:spcBef>
              <a:spcAft>
                <a:spcPts val="1200"/>
              </a:spcAft>
              <a:buNone/>
            </a:pPr>
            <a:endParaRPr dirty="0"/>
          </a:p>
        </p:txBody>
      </p:sp>
      <p:pic>
        <p:nvPicPr>
          <p:cNvPr id="68" name="Google Shape;68;p15" descr="File:Saildrone in 2019 NOAA Arctic mission.jpg - Wikimedia Commons"/>
          <p:cNvPicPr preferRelativeResize="0"/>
          <p:nvPr/>
        </p:nvPicPr>
        <p:blipFill rotWithShape="1">
          <a:blip r:embed="rId4">
            <a:alphaModFix/>
          </a:blip>
          <a:srcRect l="11362" t="14678" r="24004" b="16374"/>
          <a:stretch/>
        </p:blipFill>
        <p:spPr>
          <a:xfrm>
            <a:off x="6589925" y="1234999"/>
            <a:ext cx="2265073" cy="1812077"/>
          </a:xfrm>
          <a:prstGeom prst="rect">
            <a:avLst/>
          </a:prstGeom>
          <a:noFill/>
          <a:ln>
            <a:noFill/>
          </a:ln>
        </p:spPr>
      </p:pic>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Project Plan</a:t>
            </a:r>
            <a:endParaRPr/>
          </a:p>
        </p:txBody>
      </p:sp>
      <p:sp>
        <p:nvSpPr>
          <p:cNvPr id="74" name="Google Shape;74;p16"/>
          <p:cNvSpPr txBox="1">
            <a:spLocks noGrp="1"/>
          </p:cNvSpPr>
          <p:nvPr>
            <p:ph type="body" idx="1"/>
          </p:nvPr>
        </p:nvSpPr>
        <p:spPr>
          <a:xfrm>
            <a:off x="311700" y="1152475"/>
            <a:ext cx="8520600" cy="3791232"/>
          </a:xfrm>
          <a:prstGeom prst="rect">
            <a:avLst/>
          </a:prstGeom>
        </p:spPr>
        <p:txBody>
          <a:bodyPr spcFirstLastPara="1" wrap="square" lIns="91425" tIns="91425" rIns="91425" bIns="91425" anchor="t" anchorCtr="0">
            <a:noAutofit/>
          </a:bodyPr>
          <a:lstStyle/>
          <a:p>
            <a:pPr marL="285750" indent="-285750"/>
            <a:r>
              <a:rPr lang="en" sz="3200" dirty="0"/>
              <a:t>Did research and prepared rough drawings</a:t>
            </a:r>
          </a:p>
          <a:p>
            <a:pPr marL="285750" indent="-285750"/>
            <a:r>
              <a:rPr lang="en" sz="3200" dirty="0"/>
              <a:t>Create a Model for the Saildrone</a:t>
            </a:r>
            <a:endParaRPr sz="3200" dirty="0"/>
          </a:p>
          <a:p>
            <a:pPr marL="285750" indent="-285750"/>
            <a:r>
              <a:rPr lang="en" sz="3200" dirty="0"/>
              <a:t>We created a supply list to cut out different part of the sail drone</a:t>
            </a:r>
            <a:endParaRPr sz="3200" dirty="0"/>
          </a:p>
          <a:p>
            <a:pPr marL="285750" indent="-285750"/>
            <a:r>
              <a:rPr lang="en" sz="3200" dirty="0"/>
              <a:t>We hot glued different parts of the sail drones.</a:t>
            </a:r>
            <a:endParaRPr sz="3200" dirty="0"/>
          </a:p>
          <a:p>
            <a:pPr marL="285750" indent="-285750"/>
            <a:r>
              <a:rPr lang="en" sz="3200" dirty="0"/>
              <a:t>We created two sail drones to divide and conquer the mapping exercise.</a:t>
            </a:r>
          </a:p>
          <a:p>
            <a:pPr marL="285750" indent="-285750"/>
            <a:r>
              <a:rPr lang="en-US" sz="3200" dirty="0"/>
              <a:t>We also added specific sensors.</a:t>
            </a:r>
            <a:endParaRPr sz="3200" dirty="0"/>
          </a:p>
          <a:p>
            <a:pPr marL="457200" lvl="0" indent="0" algn="l" rtl="0">
              <a:spcBef>
                <a:spcPts val="1200"/>
              </a:spcBef>
              <a:spcAft>
                <a:spcPts val="1200"/>
              </a:spcAft>
              <a:buNone/>
            </a:pPr>
            <a:endParaRPr sz="2800" dirty="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Engineering Design Process</a:t>
            </a:r>
            <a:endParaRPr/>
          </a:p>
        </p:txBody>
      </p:sp>
      <p:pic>
        <p:nvPicPr>
          <p:cNvPr id="80" name="Google Shape;80;p17"/>
          <p:cNvPicPr preferRelativeResize="0"/>
          <p:nvPr/>
        </p:nvPicPr>
        <p:blipFill>
          <a:blip r:embed="rId3">
            <a:alphaModFix/>
          </a:blip>
          <a:stretch>
            <a:fillRect/>
          </a:stretch>
        </p:blipFill>
        <p:spPr>
          <a:xfrm>
            <a:off x="1810125" y="1319125"/>
            <a:ext cx="4278399" cy="38824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Final Ideas Shortlisted for working</a:t>
            </a:r>
            <a:endParaRPr/>
          </a:p>
        </p:txBody>
      </p:sp>
      <p:sp>
        <p:nvSpPr>
          <p:cNvPr id="86" name="Google Shape;86;p18"/>
          <p:cNvSpPr txBox="1">
            <a:spLocks noGrp="1"/>
          </p:cNvSpPr>
          <p:nvPr>
            <p:ph type="body" idx="1"/>
          </p:nvPr>
        </p:nvSpPr>
        <p:spPr>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en" dirty="0"/>
              <a:t> </a:t>
            </a:r>
            <a:r>
              <a:rPr lang="en" sz="3600" dirty="0"/>
              <a:t>Extendable arm to collect trash from the ocean</a:t>
            </a:r>
            <a:endParaRPr sz="3600" dirty="0"/>
          </a:p>
          <a:p>
            <a:pPr marL="457200" lvl="0" indent="-342900" algn="l" rtl="0">
              <a:spcBef>
                <a:spcPts val="0"/>
              </a:spcBef>
              <a:spcAft>
                <a:spcPts val="0"/>
              </a:spcAft>
              <a:buSzPts val="1800"/>
              <a:buAutoNum type="arabicPeriod"/>
            </a:pPr>
            <a:r>
              <a:rPr lang="en" sz="3600" dirty="0"/>
              <a:t>Autonomous Submarine</a:t>
            </a:r>
            <a:endParaRPr sz="3600" dirty="0"/>
          </a:p>
          <a:p>
            <a:pPr marL="457200" lvl="0" indent="-342900" algn="l" rtl="0">
              <a:spcBef>
                <a:spcPts val="0"/>
              </a:spcBef>
              <a:spcAft>
                <a:spcPts val="0"/>
              </a:spcAft>
              <a:buSzPts val="1800"/>
              <a:buAutoNum type="arabicPeriod"/>
            </a:pPr>
            <a:r>
              <a:rPr lang="en" sz="3600" dirty="0"/>
              <a:t>Mars Rover in the ocean</a:t>
            </a:r>
            <a:endParaRPr sz="3600" dirty="0"/>
          </a:p>
          <a:p>
            <a:pPr marL="457200" lvl="0" indent="-342900" algn="l" rtl="0">
              <a:spcBef>
                <a:spcPts val="0"/>
              </a:spcBef>
              <a:spcAft>
                <a:spcPts val="0"/>
              </a:spcAft>
              <a:buClr>
                <a:schemeClr val="dk1"/>
              </a:buClr>
              <a:buSzPts val="1800"/>
              <a:buAutoNum type="arabicPeriod"/>
            </a:pPr>
            <a:r>
              <a:rPr lang="en" sz="3600" b="1" dirty="0">
                <a:solidFill>
                  <a:schemeClr val="dk1"/>
                </a:solidFill>
              </a:rPr>
              <a:t>Sail boat drone</a:t>
            </a:r>
            <a:endParaRPr sz="3600" b="1" dirty="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Final Idea developed and applied improvements</a:t>
            </a:r>
            <a:endParaRPr dirty="0"/>
          </a:p>
        </p:txBody>
      </p:sp>
      <p:sp>
        <p:nvSpPr>
          <p:cNvPr id="92" name="Google Shape;92;p19"/>
          <p:cNvSpPr txBox="1">
            <a:spLocks noGrp="1"/>
          </p:cNvSpPr>
          <p:nvPr>
            <p:ph type="body" idx="1"/>
          </p:nvPr>
        </p:nvSpPr>
        <p:spPr>
          <a:prstGeom prst="rect">
            <a:avLst/>
          </a:prstGeom>
        </p:spPr>
        <p:txBody>
          <a:bodyPr spcFirstLastPara="1" wrap="square" lIns="91425" tIns="91425" rIns="91425" bIns="91425" anchor="t" anchorCtr="0">
            <a:normAutofit/>
          </a:bodyPr>
          <a:lstStyle/>
          <a:p>
            <a:pPr marL="342900"/>
            <a:r>
              <a:rPr lang="en" sz="2400" b="1" dirty="0"/>
              <a:t>We chose the saildrone to solve real world problem because the ocean is a mystery. </a:t>
            </a:r>
            <a:endParaRPr sz="2400" b="1" dirty="0"/>
          </a:p>
          <a:p>
            <a:pPr marL="342900">
              <a:spcBef>
                <a:spcPts val="1200"/>
              </a:spcBef>
            </a:pPr>
            <a:r>
              <a:rPr lang="en-US" sz="2400" b="1" dirty="0"/>
              <a:t>Large areas of ocean are unexplored and only small part is mapped and </a:t>
            </a:r>
            <a:r>
              <a:rPr lang="en" sz="2400" b="1" dirty="0"/>
              <a:t>sail drones can map the ocean intelligently. </a:t>
            </a:r>
          </a:p>
          <a:p>
            <a:pPr marL="342900">
              <a:spcBef>
                <a:spcPts val="1200"/>
              </a:spcBef>
            </a:pPr>
            <a:r>
              <a:rPr lang="en" sz="2400" b="1" dirty="0"/>
              <a:t>Mapping of unexplored oceans will help us understand ocean issues.   </a:t>
            </a:r>
            <a:endParaRPr sz="24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0"/>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Sailboat drone</a:t>
            </a:r>
            <a:endParaRPr/>
          </a:p>
        </p:txBody>
      </p:sp>
      <p:sp>
        <p:nvSpPr>
          <p:cNvPr id="98" name="Google Shape;98;p20"/>
          <p:cNvSpPr txBox="1">
            <a:spLocks noGrp="1"/>
          </p:cNvSpPr>
          <p:nvPr>
            <p:ph type="body" idx="1"/>
          </p:nvPr>
        </p:nvSpPr>
        <p:spPr>
          <a:prstGeom prst="rect">
            <a:avLst/>
          </a:prstGeom>
        </p:spPr>
        <p:txBody>
          <a:bodyPr spcFirstLastPara="1" wrap="square" lIns="91425" tIns="91425" rIns="91425" bIns="91425" anchor="t" anchorCtr="0">
            <a:normAutofit lnSpcReduction="10000"/>
          </a:bodyPr>
          <a:lstStyle/>
          <a:p>
            <a:pPr marL="285750" indent="-285750"/>
            <a:r>
              <a:rPr lang="en" sz="2400" dirty="0"/>
              <a:t>Our future depends on understanding the ocean.</a:t>
            </a:r>
            <a:endParaRPr sz="2400" dirty="0"/>
          </a:p>
          <a:p>
            <a:pPr marL="285750" indent="-285750">
              <a:spcBef>
                <a:spcPts val="1200"/>
              </a:spcBef>
            </a:pPr>
            <a:r>
              <a:rPr lang="en" sz="2400" dirty="0"/>
              <a:t>Swarm of sail boat drone can operate autonomously year round and collect data.</a:t>
            </a:r>
            <a:endParaRPr sz="2400" dirty="0"/>
          </a:p>
          <a:p>
            <a:pPr marL="285750" indent="-285750">
              <a:spcBef>
                <a:spcPts val="1200"/>
              </a:spcBef>
            </a:pPr>
            <a:r>
              <a:rPr lang="en" sz="2400" dirty="0"/>
              <a:t>It has computer that collects and sends real-time data.</a:t>
            </a:r>
            <a:endParaRPr sz="2400" dirty="0"/>
          </a:p>
          <a:p>
            <a:pPr marL="285750" indent="-285750">
              <a:spcBef>
                <a:spcPts val="1200"/>
              </a:spcBef>
            </a:pPr>
            <a:r>
              <a:rPr lang="en" sz="2400" dirty="0"/>
              <a:t>It also has sensors for sensing weather, fishes, location Gps,and  sonar for ocean depth.</a:t>
            </a:r>
            <a:endParaRPr sz="2400" dirty="0"/>
          </a:p>
          <a:p>
            <a:pPr marL="285750" indent="-285750">
              <a:spcBef>
                <a:spcPts val="1200"/>
              </a:spcBef>
              <a:spcAft>
                <a:spcPts val="1200"/>
              </a:spcAft>
            </a:pPr>
            <a:r>
              <a:rPr lang="en" sz="2400" dirty="0"/>
              <a:t>It can come back to the base station automatically for maintenance </a:t>
            </a:r>
            <a:r>
              <a:rPr lang="en" dirty="0"/>
              <a:t>.</a:t>
            </a:r>
            <a:endParaRPr dirty="0"/>
          </a:p>
        </p:txBody>
      </p:sp>
      <p:pic>
        <p:nvPicPr>
          <p:cNvPr id="99" name="Google Shape;99;p20" descr="File:SD 1021 cutout.jpg - Wikimedia Commons"/>
          <p:cNvPicPr preferRelativeResize="0"/>
          <p:nvPr/>
        </p:nvPicPr>
        <p:blipFill>
          <a:blip r:embed="rId3">
            <a:alphaModFix/>
          </a:blip>
          <a:stretch>
            <a:fillRect/>
          </a:stretch>
        </p:blipFill>
        <p:spPr>
          <a:xfrm>
            <a:off x="6994421" y="171725"/>
            <a:ext cx="1234111" cy="1241875"/>
          </a:xfrm>
          <a:prstGeom prst="rect">
            <a:avLst/>
          </a:prstGeom>
          <a:noFill/>
          <a:ln>
            <a:noFill/>
          </a:ln>
        </p:spPr>
      </p:pic>
    </p:spTree>
  </p:cSld>
  <p:clrMapOvr>
    <a:masterClrMapping/>
  </p:clrMapOvr>
</p:sld>
</file>

<file path=ppt/theme/theme1.xml><?xml version="1.0" encoding="utf-8"?>
<a:theme xmlns:a="http://schemas.openxmlformats.org/drawingml/2006/main" name="Basis">
  <a:themeElements>
    <a:clrScheme name="Basis">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D9D01AC2-EE7D-4E49-99EE-8E62E4E7E8A7}"/>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Basis">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ppt/theme/themeOverride2.xml><?xml version="1.0" encoding="utf-8"?>
<a:themeOverride xmlns:a="http://schemas.openxmlformats.org/drawingml/2006/main">
  <a:clrScheme name="Basis">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themeOverride>
</file>

<file path=docProps/app.xml><?xml version="1.0" encoding="utf-8"?>
<Properties xmlns="http://schemas.openxmlformats.org/officeDocument/2006/extended-properties" xmlns:vt="http://schemas.openxmlformats.org/officeDocument/2006/docPropsVTypes">
  <Template/>
  <TotalTime>1587</TotalTime>
  <Words>1044</Words>
  <Application>Microsoft Office PowerPoint</Application>
  <PresentationFormat>On-screen Show (16:9)</PresentationFormat>
  <Paragraphs>120</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Corbel</vt:lpstr>
      <vt:lpstr>Arial</vt:lpstr>
      <vt:lpstr>Basis</vt:lpstr>
      <vt:lpstr>Innovation Project</vt:lpstr>
      <vt:lpstr>Team Members</vt:lpstr>
      <vt:lpstr>Current Challenges</vt:lpstr>
      <vt:lpstr>Solution: Mapping the ocean</vt:lpstr>
      <vt:lpstr>Project Plan</vt:lpstr>
      <vt:lpstr>Engineering Design Process</vt:lpstr>
      <vt:lpstr>Final Ideas Shortlisted for working</vt:lpstr>
      <vt:lpstr>Final Idea developed and applied improvements</vt:lpstr>
      <vt:lpstr>Sailboat drone</vt:lpstr>
      <vt:lpstr>Model Developed</vt:lpstr>
      <vt:lpstr>Iterate and Improve</vt:lpstr>
      <vt:lpstr>Survey feedback for the project</vt:lpstr>
      <vt:lpstr>Feedback summary-GPS Tracker</vt:lpstr>
      <vt:lpstr>Real Life impact and Future uses</vt:lpstr>
      <vt:lpstr>Enjoy the Journey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vikas loomba</cp:lastModifiedBy>
  <cp:revision>21</cp:revision>
  <cp:lastPrinted>2024-12-07T17:08:34Z</cp:lastPrinted>
  <dcterms:modified xsi:type="dcterms:W3CDTF">2025-01-09T02:38:51Z</dcterms:modified>
</cp:coreProperties>
</file>